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9"/>
  </p:notesMasterIdLst>
  <p:handoutMasterIdLst>
    <p:handoutMasterId r:id="rId20"/>
  </p:handoutMasterIdLst>
  <p:sldIdLst>
    <p:sldId id="272" r:id="rId2"/>
    <p:sldId id="275" r:id="rId3"/>
    <p:sldId id="285" r:id="rId4"/>
    <p:sldId id="286" r:id="rId5"/>
    <p:sldId id="292" r:id="rId6"/>
    <p:sldId id="287" r:id="rId7"/>
    <p:sldId id="288" r:id="rId8"/>
    <p:sldId id="293" r:id="rId9"/>
    <p:sldId id="295" r:id="rId10"/>
    <p:sldId id="296" r:id="rId11"/>
    <p:sldId id="297" r:id="rId12"/>
    <p:sldId id="298" r:id="rId13"/>
    <p:sldId id="299" r:id="rId14"/>
    <p:sldId id="289" r:id="rId15"/>
    <p:sldId id="300" r:id="rId16"/>
    <p:sldId id="290" r:id="rId17"/>
    <p:sldId id="28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FAF8D1-4087-4862-9662-AD614F1AFD49}" v="254" dt="2024-05-11T19:51:14.0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5/11/2024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svg>
</file>

<file path=ppt/media/image11.png>
</file>

<file path=ppt/media/image2.png>
</file>

<file path=ppt/media/image3.sv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5/11/2024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890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62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34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657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885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23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21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44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266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673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918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08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0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097E753-459C-CFF1-6FAF-19A222640F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5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8000" b="1" dirty="0">
                <a:solidFill>
                  <a:srgbClr val="FFFFFF"/>
                </a:solidFill>
                <a:cs typeface="Calibri Light"/>
              </a:rPr>
              <a:t>Mini-PLC</a:t>
            </a:r>
            <a:endParaRPr lang="en-IN" sz="8000" dirty="0">
              <a:solidFill>
                <a:srgbClr val="000000"/>
              </a:solidFill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IN" sz="3200" b="1" dirty="0">
                <a:solidFill>
                  <a:srgbClr val="FFFFFF"/>
                </a:solidFill>
              </a:rPr>
              <a:t>Team 1</a:t>
            </a:r>
          </a:p>
          <a:p>
            <a:pPr algn="r"/>
            <a:endParaRPr lang="en-IN" sz="2000" i="1" dirty="0">
              <a:solidFill>
                <a:srgbClr val="FFFFFF"/>
              </a:solidFill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DB2899-465A-E66F-6890-4BB15EE286C7}"/>
              </a:ext>
            </a:extLst>
          </p:cNvPr>
          <p:cNvSpPr txBox="1"/>
          <p:nvPr/>
        </p:nvSpPr>
        <p:spPr>
          <a:xfrm>
            <a:off x="8336815" y="5667350"/>
            <a:ext cx="3504993" cy="3554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>
              <a:lnSpc>
                <a:spcPct val="90000"/>
              </a:lnSpc>
              <a:spcBef>
                <a:spcPts val="1000"/>
              </a:spcBef>
            </a:pPr>
            <a:r>
              <a:rPr lang="en-IN" sz="1900" i="1" dirty="0">
                <a:cs typeface="Calibri"/>
              </a:rPr>
              <a:t>Prepared by:  Prince Sakariya    </a:t>
            </a:r>
            <a:endParaRPr lang="en-GB" dirty="0">
              <a:cs typeface="Calibri" panose="020F0502020204030204"/>
            </a:endParaRPr>
          </a:p>
        </p:txBody>
      </p:sp>
      <p:pic>
        <p:nvPicPr>
          <p:cNvPr id="6" name="Graphic 5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F9585D26-AB7C-4AED-8F15-20084E7E65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08753" y="450820"/>
            <a:ext cx="3360964" cy="111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879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16 Digital I/O Port with Banana Plug 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I/O interface Voltage level up to 30 V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I/O Level must be visible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Input should be controllable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External PS 5-30V (Power supply defines the I/O Voltage Level)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  <p:pic>
        <p:nvPicPr>
          <p:cNvPr id="4" name="Graphic 3" descr="Checkmark with solid fill">
            <a:extLst>
              <a:ext uri="{FF2B5EF4-FFF2-40B4-BE49-F238E27FC236}">
                <a16:creationId xmlns:a16="http://schemas.microsoft.com/office/drawing/2014/main" id="{317490B3-B071-6F2D-9C0D-0302D5EC91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56463" y="1296329"/>
            <a:ext cx="1058591" cy="105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737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16 Digital I/O Port with Banana Plug 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I/O interface Voltage level up to 30 V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I/O Level must be visible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Input should be controllable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External PS 5-30V (Power supply defines the I/O Voltage Level)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  <p:pic>
        <p:nvPicPr>
          <p:cNvPr id="4" name="Graphic 3" descr="Checkmark with solid fill">
            <a:extLst>
              <a:ext uri="{FF2B5EF4-FFF2-40B4-BE49-F238E27FC236}">
                <a16:creationId xmlns:a16="http://schemas.microsoft.com/office/drawing/2014/main" id="{317490B3-B071-6F2D-9C0D-0302D5EC91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56463" y="1296329"/>
            <a:ext cx="1058591" cy="1058591"/>
          </a:xfrm>
          <a:prstGeom prst="rect">
            <a:avLst/>
          </a:prstGeom>
        </p:spPr>
      </p:pic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EBE53B36-2024-ECC0-9EA5-5076EE0092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56463" y="1825624"/>
            <a:ext cx="1058591" cy="105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025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16 Digital I/O Port with Banana Plug 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I/O interface Voltage level up to 30 V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I/O Level must be visible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Input should be controllable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External PS 5-30V (Power supply defines the I/O Voltage Level)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  <p:pic>
        <p:nvPicPr>
          <p:cNvPr id="4" name="Graphic 3" descr="Checkmark with solid fill">
            <a:extLst>
              <a:ext uri="{FF2B5EF4-FFF2-40B4-BE49-F238E27FC236}">
                <a16:creationId xmlns:a16="http://schemas.microsoft.com/office/drawing/2014/main" id="{317490B3-B071-6F2D-9C0D-0302D5EC91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56463" y="1296329"/>
            <a:ext cx="1058591" cy="1058591"/>
          </a:xfrm>
          <a:prstGeom prst="rect">
            <a:avLst/>
          </a:prstGeom>
        </p:spPr>
      </p:pic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EBE53B36-2024-ECC0-9EA5-5076EE0092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56463" y="1825624"/>
            <a:ext cx="1058591" cy="1058591"/>
          </a:xfrm>
          <a:prstGeom prst="rect">
            <a:avLst/>
          </a:prstGeom>
        </p:spPr>
      </p:pic>
      <p:pic>
        <p:nvPicPr>
          <p:cNvPr id="9" name="Graphic 8" descr="Checkmark with solid fill">
            <a:extLst>
              <a:ext uri="{FF2B5EF4-FFF2-40B4-BE49-F238E27FC236}">
                <a16:creationId xmlns:a16="http://schemas.microsoft.com/office/drawing/2014/main" id="{ACE1CEC6-B7D4-2A9C-C566-D585D01EA5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56462" y="2323368"/>
            <a:ext cx="1058591" cy="105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829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16 Digital I/O Port with Banana Plug 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I/O interface Voltage level up to 30 V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I/O Level must be visible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Input should be controllable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External PS 5-30V (Power supply defines the I/O Voltage Level)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  <p:pic>
        <p:nvPicPr>
          <p:cNvPr id="4" name="Graphic 3" descr="Checkmark with solid fill">
            <a:extLst>
              <a:ext uri="{FF2B5EF4-FFF2-40B4-BE49-F238E27FC236}">
                <a16:creationId xmlns:a16="http://schemas.microsoft.com/office/drawing/2014/main" id="{317490B3-B071-6F2D-9C0D-0302D5EC91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56463" y="1296329"/>
            <a:ext cx="1058591" cy="1058591"/>
          </a:xfrm>
          <a:prstGeom prst="rect">
            <a:avLst/>
          </a:prstGeom>
        </p:spPr>
      </p:pic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EBE53B36-2024-ECC0-9EA5-5076EE0092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56463" y="1825624"/>
            <a:ext cx="1058591" cy="1058591"/>
          </a:xfrm>
          <a:prstGeom prst="rect">
            <a:avLst/>
          </a:prstGeom>
        </p:spPr>
      </p:pic>
      <p:pic>
        <p:nvPicPr>
          <p:cNvPr id="8" name="Graphic 7" descr="Checkmark with solid fill">
            <a:extLst>
              <a:ext uri="{FF2B5EF4-FFF2-40B4-BE49-F238E27FC236}">
                <a16:creationId xmlns:a16="http://schemas.microsoft.com/office/drawing/2014/main" id="{EBE53B36-2024-ECC0-9EA5-5076EE0092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56463" y="2821112"/>
            <a:ext cx="1058591" cy="1058591"/>
          </a:xfrm>
          <a:prstGeom prst="rect">
            <a:avLst/>
          </a:prstGeom>
        </p:spPr>
      </p:pic>
      <p:pic>
        <p:nvPicPr>
          <p:cNvPr id="9" name="Graphic 8" descr="Checkmark with solid fill">
            <a:extLst>
              <a:ext uri="{FF2B5EF4-FFF2-40B4-BE49-F238E27FC236}">
                <a16:creationId xmlns:a16="http://schemas.microsoft.com/office/drawing/2014/main" id="{ACE1CEC6-B7D4-2A9C-C566-D585D01EA5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56462" y="2323368"/>
            <a:ext cx="1058591" cy="1058591"/>
          </a:xfrm>
          <a:prstGeom prst="rect">
            <a:avLst/>
          </a:prstGeom>
        </p:spPr>
      </p:pic>
      <p:pic>
        <p:nvPicPr>
          <p:cNvPr id="6" name="Graphic 5" descr="Checkmark with solid fill">
            <a:extLst>
              <a:ext uri="{FF2B5EF4-FFF2-40B4-BE49-F238E27FC236}">
                <a16:creationId xmlns:a16="http://schemas.microsoft.com/office/drawing/2014/main" id="{D3387670-4D5B-70F9-E2F3-80DAD12468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95209" y="3471998"/>
            <a:ext cx="1058591" cy="105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09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cs typeface="Calibri"/>
              </a:rPr>
              <a:t>- 165 mm Breadboard on the top (accessible via 117 mm wires)</a:t>
            </a: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cs typeface="Calibri"/>
              </a:rPr>
              <a:t>- Fits in 300 x 200 mm </a:t>
            </a:r>
            <a:r>
              <a:rPr lang="en-GB" dirty="0" err="1">
                <a:solidFill>
                  <a:schemeClr val="bg1"/>
                </a:solidFill>
                <a:cs typeface="Calibri"/>
              </a:rPr>
              <a:t>Eurobox</a:t>
            </a:r>
            <a:r>
              <a:rPr lang="en-GB" dirty="0">
                <a:solidFill>
                  <a:schemeClr val="bg1"/>
                </a:solidFill>
                <a:cs typeface="Calibri"/>
              </a:rPr>
              <a:t>)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396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cs typeface="Calibri"/>
              </a:rPr>
              <a:t>- 165 mm Breadboard on the top (accessible via 117 mm wires)</a:t>
            </a: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cs typeface="Calibri"/>
              </a:rPr>
              <a:t>- Fits in 300 x 200 mm </a:t>
            </a:r>
            <a:r>
              <a:rPr lang="en-GB" dirty="0" err="1">
                <a:solidFill>
                  <a:schemeClr val="bg1"/>
                </a:solidFill>
                <a:cs typeface="Calibri"/>
              </a:rPr>
              <a:t>Eurobox</a:t>
            </a:r>
            <a:r>
              <a:rPr lang="en-GB" dirty="0">
                <a:solidFill>
                  <a:schemeClr val="bg1"/>
                </a:solidFill>
                <a:cs typeface="Calibri"/>
              </a:rPr>
              <a:t>)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2670FA-E570-289B-C4E4-A896A95D9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421" y="2875877"/>
            <a:ext cx="4826579" cy="3616998"/>
          </a:xfrm>
          <a:prstGeom prst="rect">
            <a:avLst/>
          </a:prstGeom>
        </p:spPr>
      </p:pic>
      <p:pic>
        <p:nvPicPr>
          <p:cNvPr id="4" name="Graphic 3" descr="Checkmark with solid fill">
            <a:extLst>
              <a:ext uri="{FF2B5EF4-FFF2-40B4-BE49-F238E27FC236}">
                <a16:creationId xmlns:a16="http://schemas.microsoft.com/office/drawing/2014/main" id="{E21852E8-F5BD-B5E3-4A03-79CECB89F0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96000" y="1943847"/>
            <a:ext cx="4914153" cy="491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103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E1A7C83-500E-F03D-0647-56BB44F3BA0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50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cs typeface="Calibri"/>
              </a:rPr>
              <a:t>Feel free to ask any questions 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698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4988" y="2869554"/>
            <a:ext cx="3368969" cy="1118891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5109354-9C5D-4F8C-B0E6-D1043C7BF2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992" y="0"/>
            <a:ext cx="7562008" cy="6858000"/>
          </a:xfrm>
          <a:custGeom>
            <a:avLst/>
            <a:gdLst>
              <a:gd name="connsiteX0" fmla="*/ 7529613 w 7529613"/>
              <a:gd name="connsiteY0" fmla="*/ 0 h 6858000"/>
              <a:gd name="connsiteX1" fmla="*/ 1222331 w 7529613"/>
              <a:gd name="connsiteY1" fmla="*/ 0 h 6858000"/>
              <a:gd name="connsiteX2" fmla="*/ 1126483 w 7529613"/>
              <a:gd name="connsiteY2" fmla="*/ 148742 h 6858000"/>
              <a:gd name="connsiteX3" fmla="*/ 767554 w 7529613"/>
              <a:gd name="connsiteY3" fmla="*/ 819975 h 6858000"/>
              <a:gd name="connsiteX4" fmla="*/ 742103 w 7529613"/>
              <a:gd name="connsiteY4" fmla="*/ 854514 h 6858000"/>
              <a:gd name="connsiteX5" fmla="*/ 785881 w 7529613"/>
              <a:gd name="connsiteY5" fmla="*/ 750263 h 6858000"/>
              <a:gd name="connsiteX6" fmla="*/ 978978 w 7529613"/>
              <a:gd name="connsiteY6" fmla="*/ 331786 h 6858000"/>
              <a:gd name="connsiteX7" fmla="*/ 1155717 w 7529613"/>
              <a:gd name="connsiteY7" fmla="*/ 0 h 6858000"/>
              <a:gd name="connsiteX8" fmla="*/ 1098249 w 7529613"/>
              <a:gd name="connsiteY8" fmla="*/ 0 h 6858000"/>
              <a:gd name="connsiteX9" fmla="*/ 991458 w 7529613"/>
              <a:gd name="connsiteY9" fmla="*/ 196614 h 6858000"/>
              <a:gd name="connsiteX10" fmla="*/ 493941 w 7529613"/>
              <a:gd name="connsiteY10" fmla="*/ 1371196 h 6858000"/>
              <a:gd name="connsiteX11" fmla="*/ 46485 w 7529613"/>
              <a:gd name="connsiteY11" fmla="*/ 3331516 h 6858000"/>
              <a:gd name="connsiteX12" fmla="*/ 12252 w 7529613"/>
              <a:gd name="connsiteY12" fmla="*/ 4357388 h 6858000"/>
              <a:gd name="connsiteX13" fmla="*/ 170821 w 7529613"/>
              <a:gd name="connsiteY13" fmla="*/ 5552906 h 6858000"/>
              <a:gd name="connsiteX14" fmla="*/ 537265 w 7529613"/>
              <a:gd name="connsiteY14" fmla="*/ 6828295 h 6858000"/>
              <a:gd name="connsiteX15" fmla="*/ 549692 w 7529613"/>
              <a:gd name="connsiteY15" fmla="*/ 6858000 h 6858000"/>
              <a:gd name="connsiteX16" fmla="*/ 602234 w 7529613"/>
              <a:gd name="connsiteY16" fmla="*/ 6858000 h 6858000"/>
              <a:gd name="connsiteX17" fmla="*/ 595414 w 7529613"/>
              <a:gd name="connsiteY17" fmla="*/ 6841549 h 6858000"/>
              <a:gd name="connsiteX18" fmla="*/ 364260 w 7529613"/>
              <a:gd name="connsiteY18" fmla="*/ 6142729 h 6858000"/>
              <a:gd name="connsiteX19" fmla="*/ 213071 w 7529613"/>
              <a:gd name="connsiteY19" fmla="*/ 5513923 h 6858000"/>
              <a:gd name="connsiteX20" fmla="*/ 211290 w 7529613"/>
              <a:gd name="connsiteY20" fmla="*/ 5480401 h 6858000"/>
              <a:gd name="connsiteX21" fmla="*/ 311446 w 7529613"/>
              <a:gd name="connsiteY21" fmla="*/ 5830359 h 6858000"/>
              <a:gd name="connsiteX22" fmla="*/ 622963 w 7529613"/>
              <a:gd name="connsiteY22" fmla="*/ 6670527 h 6858000"/>
              <a:gd name="connsiteX23" fmla="*/ 710464 w 7529613"/>
              <a:gd name="connsiteY23" fmla="*/ 6858000 h 6858000"/>
              <a:gd name="connsiteX24" fmla="*/ 7529613 w 7529613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529613" h="6858000">
                <a:moveTo>
                  <a:pt x="7529613" y="0"/>
                </a:moveTo>
                <a:lnTo>
                  <a:pt x="1222331" y="0"/>
                </a:lnTo>
                <a:lnTo>
                  <a:pt x="1126483" y="148742"/>
                </a:lnTo>
                <a:cubicBezTo>
                  <a:pt x="995323" y="365513"/>
                  <a:pt x="876174" y="589569"/>
                  <a:pt x="767554" y="819975"/>
                </a:cubicBezTo>
                <a:cubicBezTo>
                  <a:pt x="762210" y="833492"/>
                  <a:pt x="753441" y="845393"/>
                  <a:pt x="742103" y="854514"/>
                </a:cubicBezTo>
                <a:cubicBezTo>
                  <a:pt x="756737" y="819849"/>
                  <a:pt x="770991" y="784928"/>
                  <a:pt x="785881" y="750263"/>
                </a:cubicBezTo>
                <a:cubicBezTo>
                  <a:pt x="846713" y="608712"/>
                  <a:pt x="910948" y="469145"/>
                  <a:pt x="978978" y="331786"/>
                </a:cubicBezTo>
                <a:lnTo>
                  <a:pt x="1155717" y="0"/>
                </a:lnTo>
                <a:lnTo>
                  <a:pt x="1098249" y="0"/>
                </a:lnTo>
                <a:lnTo>
                  <a:pt x="991458" y="196614"/>
                </a:lnTo>
                <a:cubicBezTo>
                  <a:pt x="797017" y="573253"/>
                  <a:pt x="633548" y="966066"/>
                  <a:pt x="493941" y="1371196"/>
                </a:cubicBezTo>
                <a:cubicBezTo>
                  <a:pt x="276630" y="2007265"/>
                  <a:pt x="126659" y="2664286"/>
                  <a:pt x="46485" y="3331516"/>
                </a:cubicBezTo>
                <a:cubicBezTo>
                  <a:pt x="4488" y="3672965"/>
                  <a:pt x="-14219" y="4013908"/>
                  <a:pt x="12252" y="4357388"/>
                </a:cubicBezTo>
                <a:cubicBezTo>
                  <a:pt x="43558" y="4758899"/>
                  <a:pt x="90773" y="5157998"/>
                  <a:pt x="170821" y="5552906"/>
                </a:cubicBezTo>
                <a:cubicBezTo>
                  <a:pt x="259109" y="5988893"/>
                  <a:pt x="378967" y="6414594"/>
                  <a:pt x="537265" y="6828295"/>
                </a:cubicBezTo>
                <a:lnTo>
                  <a:pt x="549692" y="6858000"/>
                </a:lnTo>
                <a:lnTo>
                  <a:pt x="602234" y="6858000"/>
                </a:lnTo>
                <a:lnTo>
                  <a:pt x="595414" y="6841549"/>
                </a:lnTo>
                <a:cubicBezTo>
                  <a:pt x="507884" y="6614016"/>
                  <a:pt x="431296" y="6380817"/>
                  <a:pt x="364260" y="6142729"/>
                </a:cubicBezTo>
                <a:cubicBezTo>
                  <a:pt x="305974" y="5935370"/>
                  <a:pt x="262958" y="5723695"/>
                  <a:pt x="213071" y="5513923"/>
                </a:cubicBezTo>
                <a:cubicBezTo>
                  <a:pt x="211892" y="5502788"/>
                  <a:pt x="211299" y="5491601"/>
                  <a:pt x="211290" y="5480401"/>
                </a:cubicBezTo>
                <a:cubicBezTo>
                  <a:pt x="247814" y="5607635"/>
                  <a:pt x="276958" y="5719759"/>
                  <a:pt x="311446" y="5830359"/>
                </a:cubicBezTo>
                <a:cubicBezTo>
                  <a:pt x="401357" y="6118381"/>
                  <a:pt x="505060" y="6398531"/>
                  <a:pt x="622963" y="6670527"/>
                </a:cubicBezTo>
                <a:lnTo>
                  <a:pt x="710464" y="6858000"/>
                </a:lnTo>
                <a:lnTo>
                  <a:pt x="7529613" y="6858000"/>
                </a:lnTo>
                <a:close/>
              </a:path>
            </a:pathLst>
          </a:custGeom>
          <a:solidFill>
            <a:schemeClr val="accent2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2472" y="726142"/>
            <a:ext cx="5337270" cy="1835911"/>
          </a:xfrm>
        </p:spPr>
        <p:txBody>
          <a:bodyPr anchor="b">
            <a:normAutofit/>
          </a:bodyPr>
          <a:lstStyle/>
          <a:p>
            <a:r>
              <a:rPr lang="en-GB" sz="5400">
                <a:solidFill>
                  <a:srgbClr val="FFFFFF"/>
                </a:solidFill>
                <a:cs typeface="Calibri Light"/>
              </a:rPr>
              <a:t>Thank You.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49B530FE-A87D-41A0-A920-ADC6539EA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59353" y="2560829"/>
            <a:ext cx="5029200" cy="18288"/>
          </a:xfrm>
          <a:custGeom>
            <a:avLst/>
            <a:gdLst>
              <a:gd name="connsiteX0" fmla="*/ 0 w 5029200"/>
              <a:gd name="connsiteY0" fmla="*/ 0 h 18288"/>
              <a:gd name="connsiteX1" fmla="*/ 528066 w 5029200"/>
              <a:gd name="connsiteY1" fmla="*/ 0 h 18288"/>
              <a:gd name="connsiteX2" fmla="*/ 1207008 w 5029200"/>
              <a:gd name="connsiteY2" fmla="*/ 0 h 18288"/>
              <a:gd name="connsiteX3" fmla="*/ 1785366 w 5029200"/>
              <a:gd name="connsiteY3" fmla="*/ 0 h 18288"/>
              <a:gd name="connsiteX4" fmla="*/ 2313432 w 5029200"/>
              <a:gd name="connsiteY4" fmla="*/ 0 h 18288"/>
              <a:gd name="connsiteX5" fmla="*/ 2992374 w 5029200"/>
              <a:gd name="connsiteY5" fmla="*/ 0 h 18288"/>
              <a:gd name="connsiteX6" fmla="*/ 3621024 w 5029200"/>
              <a:gd name="connsiteY6" fmla="*/ 0 h 18288"/>
              <a:gd name="connsiteX7" fmla="*/ 4249674 w 5029200"/>
              <a:gd name="connsiteY7" fmla="*/ 0 h 18288"/>
              <a:gd name="connsiteX8" fmla="*/ 5029200 w 5029200"/>
              <a:gd name="connsiteY8" fmla="*/ 0 h 18288"/>
              <a:gd name="connsiteX9" fmla="*/ 5029200 w 5029200"/>
              <a:gd name="connsiteY9" fmla="*/ 18288 h 18288"/>
              <a:gd name="connsiteX10" fmla="*/ 4501134 w 5029200"/>
              <a:gd name="connsiteY10" fmla="*/ 18288 h 18288"/>
              <a:gd name="connsiteX11" fmla="*/ 4023360 w 5029200"/>
              <a:gd name="connsiteY11" fmla="*/ 18288 h 18288"/>
              <a:gd name="connsiteX12" fmla="*/ 3344418 w 5029200"/>
              <a:gd name="connsiteY12" fmla="*/ 18288 h 18288"/>
              <a:gd name="connsiteX13" fmla="*/ 2816352 w 5029200"/>
              <a:gd name="connsiteY13" fmla="*/ 18288 h 18288"/>
              <a:gd name="connsiteX14" fmla="*/ 2137410 w 5029200"/>
              <a:gd name="connsiteY14" fmla="*/ 18288 h 18288"/>
              <a:gd name="connsiteX15" fmla="*/ 1408176 w 5029200"/>
              <a:gd name="connsiteY15" fmla="*/ 18288 h 18288"/>
              <a:gd name="connsiteX16" fmla="*/ 829818 w 5029200"/>
              <a:gd name="connsiteY16" fmla="*/ 18288 h 18288"/>
              <a:gd name="connsiteX17" fmla="*/ 0 w 5029200"/>
              <a:gd name="connsiteY17" fmla="*/ 18288 h 18288"/>
              <a:gd name="connsiteX18" fmla="*/ 0 w 5029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029200" h="18288" fill="none" extrusionOk="0">
                <a:moveTo>
                  <a:pt x="0" y="0"/>
                </a:moveTo>
                <a:cubicBezTo>
                  <a:pt x="142937" y="1696"/>
                  <a:pt x="371859" y="12840"/>
                  <a:pt x="528066" y="0"/>
                </a:cubicBezTo>
                <a:cubicBezTo>
                  <a:pt x="684273" y="-12840"/>
                  <a:pt x="928949" y="-5725"/>
                  <a:pt x="1207008" y="0"/>
                </a:cubicBezTo>
                <a:cubicBezTo>
                  <a:pt x="1485067" y="5725"/>
                  <a:pt x="1562886" y="-21331"/>
                  <a:pt x="1785366" y="0"/>
                </a:cubicBezTo>
                <a:cubicBezTo>
                  <a:pt x="2007846" y="21331"/>
                  <a:pt x="2056226" y="25221"/>
                  <a:pt x="2313432" y="0"/>
                </a:cubicBezTo>
                <a:cubicBezTo>
                  <a:pt x="2570638" y="-25221"/>
                  <a:pt x="2732455" y="16294"/>
                  <a:pt x="2992374" y="0"/>
                </a:cubicBezTo>
                <a:cubicBezTo>
                  <a:pt x="3252293" y="-16294"/>
                  <a:pt x="3319267" y="-29774"/>
                  <a:pt x="3621024" y="0"/>
                </a:cubicBezTo>
                <a:cubicBezTo>
                  <a:pt x="3922781" y="29774"/>
                  <a:pt x="3998107" y="-1004"/>
                  <a:pt x="4249674" y="0"/>
                </a:cubicBezTo>
                <a:cubicBezTo>
                  <a:pt x="4501241" y="1004"/>
                  <a:pt x="4792523" y="-4510"/>
                  <a:pt x="5029200" y="0"/>
                </a:cubicBezTo>
                <a:cubicBezTo>
                  <a:pt x="5029730" y="6954"/>
                  <a:pt x="5029934" y="12839"/>
                  <a:pt x="5029200" y="18288"/>
                </a:cubicBezTo>
                <a:cubicBezTo>
                  <a:pt x="4805432" y="23154"/>
                  <a:pt x="4715801" y="17034"/>
                  <a:pt x="4501134" y="18288"/>
                </a:cubicBezTo>
                <a:cubicBezTo>
                  <a:pt x="4286467" y="19542"/>
                  <a:pt x="4193719" y="41701"/>
                  <a:pt x="4023360" y="18288"/>
                </a:cubicBezTo>
                <a:cubicBezTo>
                  <a:pt x="3853001" y="-5125"/>
                  <a:pt x="3676466" y="16909"/>
                  <a:pt x="3344418" y="18288"/>
                </a:cubicBezTo>
                <a:cubicBezTo>
                  <a:pt x="3012370" y="19667"/>
                  <a:pt x="2945824" y="14410"/>
                  <a:pt x="2816352" y="18288"/>
                </a:cubicBezTo>
                <a:cubicBezTo>
                  <a:pt x="2686880" y="22166"/>
                  <a:pt x="2438351" y="13507"/>
                  <a:pt x="2137410" y="18288"/>
                </a:cubicBezTo>
                <a:cubicBezTo>
                  <a:pt x="1836469" y="23069"/>
                  <a:pt x="1581391" y="46111"/>
                  <a:pt x="1408176" y="18288"/>
                </a:cubicBezTo>
                <a:cubicBezTo>
                  <a:pt x="1234961" y="-9535"/>
                  <a:pt x="1040489" y="-7495"/>
                  <a:pt x="829818" y="18288"/>
                </a:cubicBezTo>
                <a:cubicBezTo>
                  <a:pt x="619147" y="44071"/>
                  <a:pt x="238626" y="37568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029200" h="18288" stroke="0" extrusionOk="0">
                <a:moveTo>
                  <a:pt x="0" y="0"/>
                </a:moveTo>
                <a:cubicBezTo>
                  <a:pt x="165412" y="-21137"/>
                  <a:pt x="322344" y="-21985"/>
                  <a:pt x="578358" y="0"/>
                </a:cubicBezTo>
                <a:cubicBezTo>
                  <a:pt x="834372" y="21985"/>
                  <a:pt x="907099" y="-19195"/>
                  <a:pt x="1056132" y="0"/>
                </a:cubicBezTo>
                <a:cubicBezTo>
                  <a:pt x="1205165" y="19195"/>
                  <a:pt x="1612834" y="-24928"/>
                  <a:pt x="1785366" y="0"/>
                </a:cubicBezTo>
                <a:cubicBezTo>
                  <a:pt x="1957898" y="24928"/>
                  <a:pt x="2149044" y="19108"/>
                  <a:pt x="2363724" y="0"/>
                </a:cubicBezTo>
                <a:cubicBezTo>
                  <a:pt x="2578404" y="-19108"/>
                  <a:pt x="2759981" y="-21788"/>
                  <a:pt x="2942082" y="0"/>
                </a:cubicBezTo>
                <a:cubicBezTo>
                  <a:pt x="3124183" y="21788"/>
                  <a:pt x="3482217" y="8836"/>
                  <a:pt x="3671316" y="0"/>
                </a:cubicBezTo>
                <a:cubicBezTo>
                  <a:pt x="3860415" y="-8836"/>
                  <a:pt x="4058665" y="-25048"/>
                  <a:pt x="4199382" y="0"/>
                </a:cubicBezTo>
                <a:cubicBezTo>
                  <a:pt x="4340099" y="25048"/>
                  <a:pt x="4735096" y="-22088"/>
                  <a:pt x="5029200" y="0"/>
                </a:cubicBezTo>
                <a:cubicBezTo>
                  <a:pt x="5028517" y="5414"/>
                  <a:pt x="5028480" y="12510"/>
                  <a:pt x="5029200" y="18288"/>
                </a:cubicBezTo>
                <a:cubicBezTo>
                  <a:pt x="4891577" y="31493"/>
                  <a:pt x="4684146" y="-2509"/>
                  <a:pt x="4501134" y="18288"/>
                </a:cubicBezTo>
                <a:cubicBezTo>
                  <a:pt x="4318122" y="39085"/>
                  <a:pt x="4030703" y="3672"/>
                  <a:pt x="3872484" y="18288"/>
                </a:cubicBezTo>
                <a:cubicBezTo>
                  <a:pt x="3714265" y="32905"/>
                  <a:pt x="3546134" y="7501"/>
                  <a:pt x="3294126" y="18288"/>
                </a:cubicBezTo>
                <a:cubicBezTo>
                  <a:pt x="3042118" y="29075"/>
                  <a:pt x="2912116" y="11153"/>
                  <a:pt x="2564892" y="18288"/>
                </a:cubicBezTo>
                <a:cubicBezTo>
                  <a:pt x="2217668" y="25423"/>
                  <a:pt x="2095118" y="11659"/>
                  <a:pt x="1835658" y="18288"/>
                </a:cubicBezTo>
                <a:cubicBezTo>
                  <a:pt x="1576198" y="24917"/>
                  <a:pt x="1500897" y="19889"/>
                  <a:pt x="1307592" y="18288"/>
                </a:cubicBezTo>
                <a:cubicBezTo>
                  <a:pt x="1114287" y="16687"/>
                  <a:pt x="961527" y="47453"/>
                  <a:pt x="678942" y="18288"/>
                </a:cubicBezTo>
                <a:cubicBezTo>
                  <a:pt x="396357" y="-10877"/>
                  <a:pt x="271066" y="23005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9354" y="2798064"/>
            <a:ext cx="5461095" cy="341761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GB" sz="2200">
              <a:solidFill>
                <a:srgbClr val="FFFFFF"/>
              </a:solidFill>
              <a:cs typeface="Calibri"/>
            </a:endParaRPr>
          </a:p>
          <a:p>
            <a:endParaRPr lang="en-GB" sz="220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20223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E1A7C83-500E-F03D-0647-56BB44F3BA0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50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  <a:cs typeface="Calibri"/>
              </a:rPr>
              <a:t>Introduction</a:t>
            </a:r>
          </a:p>
          <a:p>
            <a:r>
              <a:rPr lang="en-GB" dirty="0">
                <a:solidFill>
                  <a:schemeClr val="bg1"/>
                </a:solidFill>
                <a:cs typeface="Calibri"/>
              </a:rPr>
              <a:t>Benefits</a:t>
            </a:r>
          </a:p>
          <a:p>
            <a:r>
              <a:rPr lang="en-GB" dirty="0">
                <a:solidFill>
                  <a:schemeClr val="bg1"/>
                </a:solidFill>
                <a:cs typeface="Calibri"/>
              </a:rPr>
              <a:t>Product presentation</a:t>
            </a:r>
          </a:p>
          <a:p>
            <a:r>
              <a:rPr lang="en-GB" dirty="0">
                <a:solidFill>
                  <a:schemeClr val="bg1"/>
                </a:solidFill>
                <a:cs typeface="Calibri"/>
              </a:rPr>
              <a:t>Requirements</a:t>
            </a:r>
          </a:p>
          <a:p>
            <a:r>
              <a:rPr lang="en-GB" dirty="0">
                <a:solidFill>
                  <a:schemeClr val="bg1"/>
                </a:solidFill>
                <a:cs typeface="Calibri"/>
              </a:rPr>
              <a:t>Q&amp;A</a:t>
            </a:r>
          </a:p>
          <a:p>
            <a:r>
              <a:rPr lang="en-GB" dirty="0">
                <a:solidFill>
                  <a:schemeClr val="bg1"/>
                </a:solidFill>
                <a:cs typeface="Calibri"/>
              </a:rPr>
              <a:t>Conclusion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264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E1A7C83-500E-F03D-0647-56BB44F3BA0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50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cs typeface="Calibri"/>
              </a:rPr>
              <a:t>Welcome to the final meeting.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627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E1A7C83-500E-F03D-0647-56BB44F3BA0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50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Portability &amp; Size</a:t>
            </a:r>
          </a:p>
          <a:p>
            <a:pPr lvl="1"/>
            <a:r>
              <a:rPr lang="en-US" dirty="0">
                <a:solidFill>
                  <a:schemeClr val="bg1"/>
                </a:solidFill>
                <a:cs typeface="Calibri"/>
              </a:rPr>
              <a:t>Compact: 227 mm x 172 mm X 31 mm</a:t>
            </a:r>
          </a:p>
          <a:p>
            <a:pPr lvl="1"/>
            <a:r>
              <a:rPr lang="en-US" dirty="0">
                <a:solidFill>
                  <a:schemeClr val="bg1"/>
                </a:solidFill>
                <a:cs typeface="Calibri"/>
              </a:rPr>
              <a:t>Lightweight: &lt; 2 kg</a:t>
            </a:r>
          </a:p>
          <a:p>
            <a:pPr lvl="1"/>
            <a:endParaRPr lang="en-US" dirty="0">
              <a:solidFill>
                <a:schemeClr val="bg1"/>
              </a:solidFill>
              <a:cs typeface="Calibri"/>
            </a:endParaRPr>
          </a:p>
          <a:p>
            <a:pPr lvl="1"/>
            <a:endParaRPr lang="en-US" dirty="0">
              <a:solidFill>
                <a:schemeClr val="bg1"/>
              </a:solidFill>
              <a:cs typeface="Calibri"/>
            </a:endParaRP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Accessibility &amp; Education</a:t>
            </a:r>
          </a:p>
          <a:p>
            <a:pPr lvl="1"/>
            <a:r>
              <a:rPr lang="en-US" dirty="0">
                <a:solidFill>
                  <a:schemeClr val="bg1"/>
                </a:solidFill>
                <a:cs typeface="Calibri"/>
              </a:rPr>
              <a:t>Simplified programming via Arduino &amp;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OpenPLC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 lvl="1"/>
            <a:r>
              <a:rPr lang="en-US" dirty="0">
                <a:solidFill>
                  <a:schemeClr val="bg1"/>
                </a:solidFill>
                <a:cs typeface="Calibri"/>
              </a:rPr>
              <a:t>Ideal for beginner understanding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728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Cost-Effective</a:t>
            </a:r>
          </a:p>
          <a:p>
            <a:pPr lvl="1"/>
            <a:r>
              <a:rPr lang="en-US" dirty="0">
                <a:cs typeface="Calibri"/>
              </a:rPr>
              <a:t>Affordable alternative to industrial PLCs</a:t>
            </a:r>
          </a:p>
          <a:p>
            <a:pPr lvl="1"/>
            <a:endParaRPr lang="en-US" dirty="0">
              <a:cs typeface="Calibri"/>
            </a:endParaRPr>
          </a:p>
          <a:p>
            <a:pPr lvl="1"/>
            <a:endParaRPr lang="en-US" dirty="0">
              <a:cs typeface="Calibri"/>
            </a:endParaRPr>
          </a:p>
          <a:p>
            <a:pPr lvl="1"/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Versatile &amp; Scalable	</a:t>
            </a:r>
          </a:p>
          <a:p>
            <a:pPr lvl="1"/>
            <a:r>
              <a:rPr lang="en-US" dirty="0">
                <a:cs typeface="Calibri"/>
              </a:rPr>
              <a:t>Mimics industrial PLC functionality</a:t>
            </a:r>
          </a:p>
          <a:p>
            <a:pPr lvl="1"/>
            <a:r>
              <a:rPr lang="en-US" dirty="0">
                <a:cs typeface="Calibri"/>
              </a:rPr>
              <a:t>Accommodates diverse learning activities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  <p:pic>
        <p:nvPicPr>
          <p:cNvPr id="1030" name="Picture 6" descr="Cost Effective Productive Vector SVG ...">
            <a:extLst>
              <a:ext uri="{FF2B5EF4-FFF2-40B4-BE49-F238E27FC236}">
                <a16:creationId xmlns:a16="http://schemas.microsoft.com/office/drawing/2014/main" id="{B626F606-E6F0-BBF7-1BC7-A9DFA6421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8304" y="145253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163,295 Scalability Images, Stock Photos, 3D objects, &amp; Vectors |  Shutterstock">
            <a:extLst>
              <a:ext uri="{FF2B5EF4-FFF2-40B4-BE49-F238E27FC236}">
                <a16:creationId xmlns:a16="http://schemas.microsoft.com/office/drawing/2014/main" id="{15C11354-2869-9A06-1C6D-A8F93E702C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93" b="7954"/>
          <a:stretch/>
        </p:blipFill>
        <p:spPr bwMode="auto">
          <a:xfrm>
            <a:off x="7057616" y="3372150"/>
            <a:ext cx="3916806" cy="303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838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E1A7C83-500E-F03D-0647-56BB44F3BA0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50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Product Presentation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  <p:pic>
        <p:nvPicPr>
          <p:cNvPr id="8" name="MiniPLC black">
            <a:hlinkClick r:id="" action="ppaction://media"/>
            <a:extLst>
              <a:ext uri="{FF2B5EF4-FFF2-40B4-BE49-F238E27FC236}">
                <a16:creationId xmlns:a16="http://schemas.microsoft.com/office/drawing/2014/main" id="{6A4C2D29-B789-C242-6D35-73A4732884C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71822" y="1317595"/>
            <a:ext cx="9048356" cy="5089585"/>
          </a:xfrm>
        </p:spPr>
      </p:pic>
    </p:spTree>
    <p:extLst>
      <p:ext uri="{BB962C8B-B14F-4D97-AF65-F5344CB8AC3E}">
        <p14:creationId xmlns:p14="http://schemas.microsoft.com/office/powerpoint/2010/main" val="469418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Usable for Arduino Uno and Arduino Mega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Arduino Removable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Arduino Powered by External PS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  <p:pic>
        <p:nvPicPr>
          <p:cNvPr id="3074" name="Picture 2" descr="ARDUINO UNO: Arduino Uno Rev. 3, SMD ...">
            <a:extLst>
              <a:ext uri="{FF2B5EF4-FFF2-40B4-BE49-F238E27FC236}">
                <a16:creationId xmlns:a16="http://schemas.microsoft.com/office/drawing/2014/main" id="{F27F001B-4F9B-FC68-EE01-7F8EC4A3F0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908" y="3428997"/>
            <a:ext cx="4052092" cy="331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rduino Mega 2560, ATmega 2560, USB bei ...">
            <a:extLst>
              <a:ext uri="{FF2B5EF4-FFF2-40B4-BE49-F238E27FC236}">
                <a16:creationId xmlns:a16="http://schemas.microsoft.com/office/drawing/2014/main" id="{EF80CAC9-E8B5-8968-A68F-D10C26562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8997"/>
            <a:ext cx="4052092" cy="331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8133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Usable and Removable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Powered by External PS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  <p:pic>
        <p:nvPicPr>
          <p:cNvPr id="3074" name="Picture 2" descr="ARDUINO UNO: Arduino Uno Rev. 3, SMD ...">
            <a:extLst>
              <a:ext uri="{FF2B5EF4-FFF2-40B4-BE49-F238E27FC236}">
                <a16:creationId xmlns:a16="http://schemas.microsoft.com/office/drawing/2014/main" id="{F27F001B-4F9B-FC68-EE01-7F8EC4A3F0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286" y="3006962"/>
            <a:ext cx="3872711" cy="317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rduino Mega 2560, ATmega 2560, USB bei ...">
            <a:extLst>
              <a:ext uri="{FF2B5EF4-FFF2-40B4-BE49-F238E27FC236}">
                <a16:creationId xmlns:a16="http://schemas.microsoft.com/office/drawing/2014/main" id="{EF80CAC9-E8B5-8968-A68F-D10C26562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2066" y="2754043"/>
            <a:ext cx="3872710" cy="317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 descr="Checkmark with solid fill">
            <a:extLst>
              <a:ext uri="{FF2B5EF4-FFF2-40B4-BE49-F238E27FC236}">
                <a16:creationId xmlns:a16="http://schemas.microsoft.com/office/drawing/2014/main" id="{9DE0D55C-5A2E-58F8-4FE0-91671B5507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50358" y="1825625"/>
            <a:ext cx="3531040" cy="353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752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8485-A599-AF75-E10F-F16F1939F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  <a:cs typeface="Calibri Light"/>
              </a:rPr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D5043-5361-02EB-CE9F-3810A18C5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16 Digital I/O Port with Banana Plug 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I/O interface Voltage level up to 30 V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I/O Level must be visible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Input should be controllable</a:t>
            </a:r>
          </a:p>
          <a:p>
            <a:pPr>
              <a:buFontTx/>
              <a:buChar char="-"/>
            </a:pPr>
            <a:r>
              <a:rPr lang="en-GB" dirty="0">
                <a:solidFill>
                  <a:schemeClr val="bg1"/>
                </a:solidFill>
                <a:cs typeface="Calibri"/>
              </a:rPr>
              <a:t>External PS 5-30V (Power supply defines the I/O Voltage Level)</a:t>
            </a:r>
          </a:p>
        </p:txBody>
      </p:sp>
      <p:pic>
        <p:nvPicPr>
          <p:cNvPr id="5" name="Graphic 4" descr="Upon activation you will be redirected to the home page of the THWS website">
            <a:extLst>
              <a:ext uri="{FF2B5EF4-FFF2-40B4-BE49-F238E27FC236}">
                <a16:creationId xmlns:a16="http://schemas.microsoft.com/office/drawing/2014/main" id="{4699F07F-556A-C71C-995C-E87FE86CD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9867" y="450820"/>
            <a:ext cx="2609850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743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243</TotalTime>
  <Words>386</Words>
  <Application>Microsoft Office PowerPoint</Application>
  <PresentationFormat>Widescreen</PresentationFormat>
  <Paragraphs>77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Candara</vt:lpstr>
      <vt:lpstr>Office Theme</vt:lpstr>
      <vt:lpstr>Mini-PLC</vt:lpstr>
      <vt:lpstr>Agenda</vt:lpstr>
      <vt:lpstr>Introduction</vt:lpstr>
      <vt:lpstr>Benefits</vt:lpstr>
      <vt:lpstr>Benefits</vt:lpstr>
      <vt:lpstr>Product Presentation</vt:lpstr>
      <vt:lpstr>Requirements</vt:lpstr>
      <vt:lpstr>Requirements</vt:lpstr>
      <vt:lpstr>Requirements</vt:lpstr>
      <vt:lpstr>Requirements</vt:lpstr>
      <vt:lpstr>Requirements</vt:lpstr>
      <vt:lpstr>Requirements</vt:lpstr>
      <vt:lpstr>Requirements</vt:lpstr>
      <vt:lpstr>Requirements</vt:lpstr>
      <vt:lpstr>Requirements</vt:lpstr>
      <vt:lpstr>Q&amp;A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Mini-PLC</dc:title>
  <dc:creator>Shardul Joshi</dc:creator>
  <cp:lastModifiedBy>Prince Sakariya</cp:lastModifiedBy>
  <cp:revision>2</cp:revision>
  <dcterms:created xsi:type="dcterms:W3CDTF">2024-03-26T17:29:55Z</dcterms:created>
  <dcterms:modified xsi:type="dcterms:W3CDTF">2024-05-11T19:54:09Z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